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x="7560000" cy="532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0" y="1355900"/>
            <a:ext cx="3124200" cy="261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banana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香蕉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ring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打电话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0" y="454200"/>
            <a:ext cx="2540000" cy="441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king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国壬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0" y="1736900"/>
            <a:ext cx="3276600" cy="185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peas</a:t>
            </a:r>
          </a:p>
          <a:p>
            <a:pPr algn="ctr">
              <a:defRPr b="0" sz="3600">
                <a:latin typeface="微软雅黑"/>
              </a:defRPr>
            </a:pPr>
            <a:r>
              <a:t>(名词复数)</a:t>
            </a:r>
          </a:p>
          <a:p>
            <a:pPr algn="ctr">
              <a:defRPr b="0" sz="3600">
                <a:latin typeface="微软雅黑"/>
              </a:defRPr>
            </a:pPr>
            <a:r>
              <a:t>豌豆 (复数)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small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小的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0" y="1609900"/>
            <a:ext cx="3225800" cy="210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little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小的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00" y="1521000"/>
            <a:ext cx="2286000" cy="228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ball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球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0" y="1825800"/>
            <a:ext cx="2336800" cy="167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green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绿色的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00" y="1533700"/>
            <a:ext cx="3200400" cy="226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tly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飞飞翔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grow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生长。扩大;增加。长高;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0" y="1089200"/>
            <a:ext cx="3048000" cy="314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blow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yummy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好吃的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00" y="1152700"/>
            <a:ext cx="2692400" cy="302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funny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好笑的,好玩的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frozen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冷冻。冻结的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rock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摇晃。摆动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roll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滚。翻滚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00" y="1241600"/>
            <a:ext cx="2870200" cy="284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apple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苹果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00" y="1317800"/>
            <a:ext cx="3200400" cy="269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red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红色的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cry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哭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happy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快乐的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more</a:t>
            </a:r>
          </a:p>
          <a:p>
            <a:pPr algn="ctr">
              <a:defRPr b="0" sz="3600">
                <a:latin typeface="微软雅黑"/>
              </a:defRPr>
            </a:pPr>
            <a:r>
              <a:t>(限定词)</a:t>
            </a:r>
          </a:p>
          <a:p>
            <a:pPr algn="ctr">
              <a:defRPr b="0" sz="3600">
                <a:latin typeface="微软雅黑"/>
              </a:defRPr>
            </a:pPr>
            <a:r>
              <a:t>更多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juicy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多汁的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00" y="1127300"/>
            <a:ext cx="2794000" cy="307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big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大的,巨大的;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shiny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闪亮畋闪耀的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0" y="276400"/>
            <a:ext cx="3683000" cy="477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crunchy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松脆的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530400"/>
            <a:ext cx="3505200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pip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籽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0" y="886000"/>
            <a:ext cx="2590800" cy="355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pick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捡起,采摘,接起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goodnight</a:t>
            </a:r>
          </a:p>
          <a:p>
            <a:pPr algn="ctr">
              <a:defRPr b="0" sz="3600">
                <a:latin typeface="微软雅黑"/>
              </a:defRPr>
            </a:pPr>
            <a:r>
              <a:t>(叹词)</a:t>
            </a:r>
          </a:p>
          <a:p>
            <a:pPr algn="ctr">
              <a:defRPr b="0" sz="3600">
                <a:latin typeface="微软雅黑"/>
              </a:defRPr>
            </a:pPr>
            <a:r>
              <a:t>晚安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carrot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胡萝卜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00" y="1800400"/>
            <a:ext cx="2895600" cy="172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long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长的,长期的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00" y="1013000"/>
            <a:ext cx="2641600" cy="330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baby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宝宝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00" y="1470200"/>
            <a:ext cx="2565400" cy="238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orange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橙子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0" y="365300"/>
            <a:ext cx="35306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colorful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多彩的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where</a:t>
            </a:r>
          </a:p>
          <a:p>
            <a:pPr algn="ctr">
              <a:defRPr b="0" sz="3600">
                <a:latin typeface="微软雅黑"/>
              </a:defRPr>
            </a:pPr>
            <a:r>
              <a:t>(副词)</a:t>
            </a:r>
          </a:p>
          <a:p>
            <a:pPr algn="ctr">
              <a:defRPr b="0" sz="3600">
                <a:latin typeface="微软雅黑"/>
              </a:defRPr>
            </a:pPr>
            <a:r>
              <a:t>哪里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0" y="949500"/>
            <a:ext cx="30988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nose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鼻子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00" y="1127300"/>
            <a:ext cx="2717800" cy="307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leaf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叶子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bumpy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颠簸的,不平的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bunch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束。捆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cool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酷的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0" y="1914700"/>
            <a:ext cx="3530600" cy="149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swim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游;游泳;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00" y="1114600"/>
            <a:ext cx="2768600" cy="309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here</a:t>
            </a:r>
          </a:p>
          <a:p>
            <a:pPr algn="ctr">
              <a:defRPr b="0" sz="3600">
                <a:latin typeface="微软雅黑"/>
              </a:defRPr>
            </a:pPr>
            <a:r>
              <a:t>(副词)</a:t>
            </a:r>
          </a:p>
          <a:p>
            <a:pPr algn="ctr">
              <a:defRPr b="0" sz="3600">
                <a:latin typeface="微软雅黑"/>
              </a:defRPr>
            </a:pPr>
            <a:r>
              <a:t>在这里,向这里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peel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削皮,剥皮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mushy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软的,糊状的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" y="365300"/>
            <a:ext cx="3505200" cy="459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第四周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m0t</a:t>
            </a:r>
          </a:p>
          <a:p>
            <a:pPr algn="ctr">
              <a:defRPr b="0" sz="3600">
                <a:latin typeface="微软雅黑"/>
              </a:defRPr>
            </a:pPr>
            <a:r>
              <a:t>[[ ((</a:t>
            </a:r>
          </a:p>
          <a:p>
            <a:pPr algn="ctr">
              <a:defRPr b="0" sz="3600">
                <a:latin typeface="微软雅黑"/>
              </a:defRPr>
            </a:pPr>
            <a:r>
              <a:t>pajamaT(名词单数)睡衣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